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3" r:id="rId3"/>
    <p:sldId id="284" r:id="rId4"/>
    <p:sldId id="282" r:id="rId5"/>
    <p:sldId id="285" r:id="rId6"/>
    <p:sldId id="258" r:id="rId7"/>
    <p:sldId id="261" r:id="rId8"/>
    <p:sldId id="275" r:id="rId9"/>
    <p:sldId id="288" r:id="rId10"/>
    <p:sldId id="274" r:id="rId11"/>
    <p:sldId id="280" r:id="rId12"/>
    <p:sldId id="28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02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511303-30E4-4920-99CF-283DC16D1E19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3F8AA8-2825-4C9A-B4FF-4241BAEADF26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Медико-профилактические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821F1957-1CF9-46DD-B4BF-E7E3E6E58253}" type="parTrans" cxnId="{772A683A-FC6E-4909-B599-3A550F6AC441}">
      <dgm:prSet/>
      <dgm:spPr/>
      <dgm:t>
        <a:bodyPr/>
        <a:lstStyle/>
        <a:p>
          <a:endParaRPr lang="ru-RU"/>
        </a:p>
      </dgm:t>
    </dgm:pt>
    <dgm:pt modelId="{3738D86F-57F8-43CB-ABC8-10C29E83974B}" type="sibTrans" cxnId="{772A683A-FC6E-4909-B599-3A550F6AC441}">
      <dgm:prSet/>
      <dgm:spPr>
        <a:solidFill>
          <a:schemeClr val="tx2">
            <a:lumMod val="60000"/>
            <a:lumOff val="40000"/>
          </a:schemeClr>
        </a:solidFill>
        <a:ln>
          <a:solidFill>
            <a:schemeClr val="tx2"/>
          </a:solidFill>
        </a:ln>
      </dgm:spPr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2F97519A-0FC6-4663-ADD1-E436C1A90B3C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Физкультурно-оздоровительные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4ADB1FBD-473B-4A79-BA2E-BFEB6A29E601}" type="parTrans" cxnId="{0BF9D57F-904A-4B96-BE9F-82F032044868}">
      <dgm:prSet/>
      <dgm:spPr/>
      <dgm:t>
        <a:bodyPr/>
        <a:lstStyle/>
        <a:p>
          <a:endParaRPr lang="ru-RU"/>
        </a:p>
      </dgm:t>
    </dgm:pt>
    <dgm:pt modelId="{22221F19-FBAA-4634-A46A-BFDAF9FE92F0}" type="sibTrans" cxnId="{0BF9D57F-904A-4B96-BE9F-82F032044868}">
      <dgm:prSet/>
      <dgm:spPr/>
      <dgm:t>
        <a:bodyPr/>
        <a:lstStyle/>
        <a:p>
          <a:endParaRPr lang="ru-RU"/>
        </a:p>
      </dgm:t>
    </dgm:pt>
    <dgm:pt modelId="{59FF238C-941C-497B-AA93-ABE5CAC5B1B6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Образовательные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774F5D9B-5467-4E0A-80FE-DB068BF2059A}" type="parTrans" cxnId="{EC4EC10E-52F5-44CB-957D-40DB8C81063E}">
      <dgm:prSet/>
      <dgm:spPr/>
      <dgm:t>
        <a:bodyPr/>
        <a:lstStyle/>
        <a:p>
          <a:endParaRPr lang="ru-RU"/>
        </a:p>
      </dgm:t>
    </dgm:pt>
    <dgm:pt modelId="{EAE696DD-8298-4E84-89CF-FA510F37F637}" type="sibTrans" cxnId="{EC4EC10E-52F5-44CB-957D-40DB8C81063E}">
      <dgm:prSet/>
      <dgm:spPr/>
      <dgm:t>
        <a:bodyPr/>
        <a:lstStyle/>
        <a:p>
          <a:endParaRPr lang="ru-RU"/>
        </a:p>
      </dgm:t>
    </dgm:pt>
    <dgm:pt modelId="{CA256FDC-9C01-4317-8600-1AD902D92F09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Социально-психологическое благополучие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954AFE5-9B9D-4729-B0DA-541F9DAC271B}" type="parTrans" cxnId="{99E7DE04-0BB4-4C29-8760-4B99EC6AF0CF}">
      <dgm:prSet/>
      <dgm:spPr/>
      <dgm:t>
        <a:bodyPr/>
        <a:lstStyle/>
        <a:p>
          <a:endParaRPr lang="ru-RU"/>
        </a:p>
      </dgm:t>
    </dgm:pt>
    <dgm:pt modelId="{B41787DF-CFEF-4555-99C3-0B1C0002EEFB}" type="sibTrans" cxnId="{99E7DE04-0BB4-4C29-8760-4B99EC6AF0CF}">
      <dgm:prSet/>
      <dgm:spPr/>
      <dgm:t>
        <a:bodyPr/>
        <a:lstStyle/>
        <a:p>
          <a:endParaRPr lang="ru-RU"/>
        </a:p>
      </dgm:t>
    </dgm:pt>
    <dgm:pt modelId="{22CC7A70-4611-492D-B64E-6ECB3ABCB505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Эколого-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валеологическое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просвещение 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D79C1A3-3351-4C74-896F-27BECBCB8C97}" type="parTrans" cxnId="{D48C6701-2577-462E-ABC9-390C152C9561}">
      <dgm:prSet/>
      <dgm:spPr/>
      <dgm:t>
        <a:bodyPr/>
        <a:lstStyle/>
        <a:p>
          <a:endParaRPr lang="ru-RU"/>
        </a:p>
      </dgm:t>
    </dgm:pt>
    <dgm:pt modelId="{ADB6E8E0-76C8-48E7-AAE6-111304D641ED}" type="sibTrans" cxnId="{D48C6701-2577-462E-ABC9-390C152C9561}">
      <dgm:prSet/>
      <dgm:spPr/>
      <dgm:t>
        <a:bodyPr/>
        <a:lstStyle/>
        <a:p>
          <a:endParaRPr lang="ru-RU"/>
        </a:p>
      </dgm:t>
    </dgm:pt>
    <dgm:pt modelId="{D8F4E6DA-59F9-4FEB-816B-CEA80AD675D8}" type="pres">
      <dgm:prSet presAssocID="{EB511303-30E4-4920-99CF-283DC16D1E1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B2B161-3746-4EEB-8D99-96B5632AFAAB}" type="pres">
      <dgm:prSet presAssocID="{EB511303-30E4-4920-99CF-283DC16D1E19}" presName="cycle" presStyleCnt="0"/>
      <dgm:spPr/>
    </dgm:pt>
    <dgm:pt modelId="{9DD8F4D8-1AAB-4E14-BB13-0D575034EFA9}" type="pres">
      <dgm:prSet presAssocID="{823F8AA8-2825-4C9A-B4FF-4241BAEADF26}" presName="nodeFirstNode" presStyleLbl="node1" presStyleIdx="0" presStyleCnt="5" custScaleX="122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166641-81B0-471D-ACDB-3598C14818DE}" type="pres">
      <dgm:prSet presAssocID="{3738D86F-57F8-43CB-ABC8-10C29E83974B}" presName="sibTransFirstNode" presStyleLbl="bgShp" presStyleIdx="0" presStyleCnt="1" custLinFactNeighborX="-1209" custLinFactNeighborY="-1541"/>
      <dgm:spPr/>
      <dgm:t>
        <a:bodyPr/>
        <a:lstStyle/>
        <a:p>
          <a:endParaRPr lang="ru-RU"/>
        </a:p>
      </dgm:t>
    </dgm:pt>
    <dgm:pt modelId="{F19CCF44-7270-4F54-BF61-8CEBE7420230}" type="pres">
      <dgm:prSet presAssocID="{2F97519A-0FC6-4663-ADD1-E436C1A90B3C}" presName="nodeFollowingNodes" presStyleLbl="node1" presStyleIdx="1" presStyleCnt="5" custScaleX="122839" custRadScaleRad="106297" custRadScaleInc="2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ADA18-9AF5-4638-8635-F649E19A2292}" type="pres">
      <dgm:prSet presAssocID="{59FF238C-941C-497B-AA93-ABE5CAC5B1B6}" presName="nodeFollowingNodes" presStyleLbl="node1" presStyleIdx="2" presStyleCnt="5" custScaleX="144390" custRadScaleRad="96006" custRadScaleInc="1602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4E8144-33B9-43C6-84E5-F27593A8F487}" type="pres">
      <dgm:prSet presAssocID="{CA256FDC-9C01-4317-8600-1AD902D92F09}" presName="nodeFollowingNodes" presStyleLbl="node1" presStyleIdx="3" presStyleCnt="5" custScaleX="125726" custRadScaleRad="104612" custRadScaleInc="-164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D14ED-3288-4BFC-ADAC-74F149A42D3F}" type="pres">
      <dgm:prSet presAssocID="{22CC7A70-4611-492D-B64E-6ECB3ABCB505}" presName="nodeFollowingNodes" presStyleLbl="node1" presStyleIdx="4" presStyleCnt="5" custScaleX="144256" custRadScaleRad="105247" custRadScaleInc="-26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F9D57F-904A-4B96-BE9F-82F032044868}" srcId="{EB511303-30E4-4920-99CF-283DC16D1E19}" destId="{2F97519A-0FC6-4663-ADD1-E436C1A90B3C}" srcOrd="1" destOrd="0" parTransId="{4ADB1FBD-473B-4A79-BA2E-BFEB6A29E601}" sibTransId="{22221F19-FBAA-4634-A46A-BFDAF9FE92F0}"/>
    <dgm:cxn modelId="{FFF9C924-9AD2-47FF-B12B-60031EEB819E}" type="presOf" srcId="{2F97519A-0FC6-4663-ADD1-E436C1A90B3C}" destId="{F19CCF44-7270-4F54-BF61-8CEBE7420230}" srcOrd="0" destOrd="0" presId="urn:microsoft.com/office/officeart/2005/8/layout/cycle3"/>
    <dgm:cxn modelId="{2A28B4F4-947B-45F2-881A-6E72DB70A490}" type="presOf" srcId="{EB511303-30E4-4920-99CF-283DC16D1E19}" destId="{D8F4E6DA-59F9-4FEB-816B-CEA80AD675D8}" srcOrd="0" destOrd="0" presId="urn:microsoft.com/office/officeart/2005/8/layout/cycle3"/>
    <dgm:cxn modelId="{D032B217-E3AD-4E02-8F67-EE0D4E0713DF}" type="presOf" srcId="{3738D86F-57F8-43CB-ABC8-10C29E83974B}" destId="{90166641-81B0-471D-ACDB-3598C14818DE}" srcOrd="0" destOrd="0" presId="urn:microsoft.com/office/officeart/2005/8/layout/cycle3"/>
    <dgm:cxn modelId="{772A683A-FC6E-4909-B599-3A550F6AC441}" srcId="{EB511303-30E4-4920-99CF-283DC16D1E19}" destId="{823F8AA8-2825-4C9A-B4FF-4241BAEADF26}" srcOrd="0" destOrd="0" parTransId="{821F1957-1CF9-46DD-B4BF-E7E3E6E58253}" sibTransId="{3738D86F-57F8-43CB-ABC8-10C29E83974B}"/>
    <dgm:cxn modelId="{3D48E7CC-90F0-411A-A358-411FB4ACD588}" type="presOf" srcId="{CA256FDC-9C01-4317-8600-1AD902D92F09}" destId="{674E8144-33B9-43C6-84E5-F27593A8F487}" srcOrd="0" destOrd="0" presId="urn:microsoft.com/office/officeart/2005/8/layout/cycle3"/>
    <dgm:cxn modelId="{B55693B3-AA77-4176-B3A8-504046157B46}" type="presOf" srcId="{22CC7A70-4611-492D-B64E-6ECB3ABCB505}" destId="{833D14ED-3288-4BFC-ADAC-74F149A42D3F}" srcOrd="0" destOrd="0" presId="urn:microsoft.com/office/officeart/2005/8/layout/cycle3"/>
    <dgm:cxn modelId="{EC4EC10E-52F5-44CB-957D-40DB8C81063E}" srcId="{EB511303-30E4-4920-99CF-283DC16D1E19}" destId="{59FF238C-941C-497B-AA93-ABE5CAC5B1B6}" srcOrd="2" destOrd="0" parTransId="{774F5D9B-5467-4E0A-80FE-DB068BF2059A}" sibTransId="{EAE696DD-8298-4E84-89CF-FA510F37F637}"/>
    <dgm:cxn modelId="{99E7DE04-0BB4-4C29-8760-4B99EC6AF0CF}" srcId="{EB511303-30E4-4920-99CF-283DC16D1E19}" destId="{CA256FDC-9C01-4317-8600-1AD902D92F09}" srcOrd="3" destOrd="0" parTransId="{3954AFE5-9B9D-4729-B0DA-541F9DAC271B}" sibTransId="{B41787DF-CFEF-4555-99C3-0B1C0002EEFB}"/>
    <dgm:cxn modelId="{D48C6701-2577-462E-ABC9-390C152C9561}" srcId="{EB511303-30E4-4920-99CF-283DC16D1E19}" destId="{22CC7A70-4611-492D-B64E-6ECB3ABCB505}" srcOrd="4" destOrd="0" parTransId="{DD79C1A3-3351-4C74-896F-27BECBCB8C97}" sibTransId="{ADB6E8E0-76C8-48E7-AAE6-111304D641ED}"/>
    <dgm:cxn modelId="{E739B04A-B903-4292-A0B6-079B9B6C9976}" type="presOf" srcId="{59FF238C-941C-497B-AA93-ABE5CAC5B1B6}" destId="{780ADA18-9AF5-4638-8635-F649E19A2292}" srcOrd="0" destOrd="0" presId="urn:microsoft.com/office/officeart/2005/8/layout/cycle3"/>
    <dgm:cxn modelId="{CA8FA57E-6CB1-420A-80F1-D315E5A74A9E}" type="presOf" srcId="{823F8AA8-2825-4C9A-B4FF-4241BAEADF26}" destId="{9DD8F4D8-1AAB-4E14-BB13-0D575034EFA9}" srcOrd="0" destOrd="0" presId="urn:microsoft.com/office/officeart/2005/8/layout/cycle3"/>
    <dgm:cxn modelId="{73AAF176-5D6A-4BAB-A693-4AFBE5A2F493}" type="presParOf" srcId="{D8F4E6DA-59F9-4FEB-816B-CEA80AD675D8}" destId="{CCB2B161-3746-4EEB-8D99-96B5632AFAAB}" srcOrd="0" destOrd="0" presId="urn:microsoft.com/office/officeart/2005/8/layout/cycle3"/>
    <dgm:cxn modelId="{249076F7-B5B2-4F04-933B-8F48BEA6E857}" type="presParOf" srcId="{CCB2B161-3746-4EEB-8D99-96B5632AFAAB}" destId="{9DD8F4D8-1AAB-4E14-BB13-0D575034EFA9}" srcOrd="0" destOrd="0" presId="urn:microsoft.com/office/officeart/2005/8/layout/cycle3"/>
    <dgm:cxn modelId="{C411BF7C-AFB6-4AF1-9683-5299AA2E78E5}" type="presParOf" srcId="{CCB2B161-3746-4EEB-8D99-96B5632AFAAB}" destId="{90166641-81B0-471D-ACDB-3598C14818DE}" srcOrd="1" destOrd="0" presId="urn:microsoft.com/office/officeart/2005/8/layout/cycle3"/>
    <dgm:cxn modelId="{D5FE7231-614E-4C54-A151-CCCB79346B04}" type="presParOf" srcId="{CCB2B161-3746-4EEB-8D99-96B5632AFAAB}" destId="{F19CCF44-7270-4F54-BF61-8CEBE7420230}" srcOrd="2" destOrd="0" presId="urn:microsoft.com/office/officeart/2005/8/layout/cycle3"/>
    <dgm:cxn modelId="{88CD48BC-98AB-40D9-A4D6-07C991AD486B}" type="presParOf" srcId="{CCB2B161-3746-4EEB-8D99-96B5632AFAAB}" destId="{780ADA18-9AF5-4638-8635-F649E19A2292}" srcOrd="3" destOrd="0" presId="urn:microsoft.com/office/officeart/2005/8/layout/cycle3"/>
    <dgm:cxn modelId="{9298EA01-9A66-4881-AFA1-62679C9CD0FA}" type="presParOf" srcId="{CCB2B161-3746-4EEB-8D99-96B5632AFAAB}" destId="{674E8144-33B9-43C6-84E5-F27593A8F487}" srcOrd="4" destOrd="0" presId="urn:microsoft.com/office/officeart/2005/8/layout/cycle3"/>
    <dgm:cxn modelId="{DAE4F720-753A-4589-A1C0-7D475AC63E94}" type="presParOf" srcId="{CCB2B161-3746-4EEB-8D99-96B5632AFAAB}" destId="{833D14ED-3288-4BFC-ADAC-74F149A42D3F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66641-81B0-471D-ACDB-3598C14818DE}">
      <dsp:nvSpPr>
        <dsp:cNvPr id="0" name=""/>
        <dsp:cNvSpPr/>
      </dsp:nvSpPr>
      <dsp:spPr>
        <a:xfrm>
          <a:off x="1368152" y="-288034"/>
          <a:ext cx="4796375" cy="4796375"/>
        </a:xfrm>
        <a:prstGeom prst="circularArrow">
          <a:avLst>
            <a:gd name="adj1" fmla="val 5544"/>
            <a:gd name="adj2" fmla="val 330680"/>
            <a:gd name="adj3" fmla="val 13227667"/>
            <a:gd name="adj4" fmla="val 17729442"/>
            <a:gd name="adj5" fmla="val 5757"/>
          </a:avLst>
        </a:prstGeom>
        <a:solidFill>
          <a:schemeClr val="tx2">
            <a:lumMod val="60000"/>
            <a:lumOff val="40000"/>
          </a:schemeClr>
        </a:solidFill>
        <a:ln>
          <a:solidFill>
            <a:schemeClr val="tx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D8F4D8-1AAB-4E14-BB13-0D575034EFA9}">
      <dsp:nvSpPr>
        <dsp:cNvPr id="0" name=""/>
        <dsp:cNvSpPr/>
      </dsp:nvSpPr>
      <dsp:spPr>
        <a:xfrm>
          <a:off x="2447920" y="2395"/>
          <a:ext cx="2752815" cy="11196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Медико-профилактические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02577" y="57052"/>
        <a:ext cx="2643501" cy="1010335"/>
      </dsp:txXfrm>
    </dsp:sp>
    <dsp:sp modelId="{F19CCF44-7270-4F54-BF61-8CEBE7420230}">
      <dsp:nvSpPr>
        <dsp:cNvPr id="0" name=""/>
        <dsp:cNvSpPr/>
      </dsp:nvSpPr>
      <dsp:spPr>
        <a:xfrm>
          <a:off x="4536494" y="1440159"/>
          <a:ext cx="2750733" cy="11196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Физкультурно-оздоровительные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91151" y="1494816"/>
        <a:ext cx="2641419" cy="1010335"/>
      </dsp:txXfrm>
    </dsp:sp>
    <dsp:sp modelId="{780ADA18-9AF5-4638-8635-F649E19A2292}">
      <dsp:nvSpPr>
        <dsp:cNvPr id="0" name=""/>
        <dsp:cNvSpPr/>
      </dsp:nvSpPr>
      <dsp:spPr>
        <a:xfrm>
          <a:off x="504052" y="3024335"/>
          <a:ext cx="3233324" cy="11196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Образовательные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8709" y="3078992"/>
        <a:ext cx="3124010" cy="1010335"/>
      </dsp:txXfrm>
    </dsp:sp>
    <dsp:sp modelId="{674E8144-33B9-43C6-84E5-F27593A8F487}">
      <dsp:nvSpPr>
        <dsp:cNvPr id="0" name=""/>
        <dsp:cNvSpPr/>
      </dsp:nvSpPr>
      <dsp:spPr>
        <a:xfrm>
          <a:off x="4320478" y="3024326"/>
          <a:ext cx="2815381" cy="11196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Социально-психологическое благополучие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5135" y="3078983"/>
        <a:ext cx="2706067" cy="1010335"/>
      </dsp:txXfrm>
    </dsp:sp>
    <dsp:sp modelId="{833D14ED-3288-4BFC-ADAC-74F149A42D3F}">
      <dsp:nvSpPr>
        <dsp:cNvPr id="0" name=""/>
        <dsp:cNvSpPr/>
      </dsp:nvSpPr>
      <dsp:spPr>
        <a:xfrm>
          <a:off x="144008" y="1440168"/>
          <a:ext cx="3230324" cy="11196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Эколого-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валеологическое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просвещение 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665" y="1494825"/>
        <a:ext cx="3121010" cy="10103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D7AB19B-26DE-4761-BAA6-7D80063A47EF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608BD85-E2C5-4B25-AA6B-39E2C8D6A0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332657"/>
            <a:ext cx="8458200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технологии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работе воспитателя детского сада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Работа\папки передвижки\картиночки\0525_2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1405356">
            <a:off x="1536933" y="3023544"/>
            <a:ext cx="6126465" cy="34194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/>
              <a:t>«Я не боюсь ещё и ещё раз повторять:</a:t>
            </a:r>
            <a:endParaRPr lang="ru-RU" sz="2800" b="1" dirty="0"/>
          </a:p>
          <a:p>
            <a:pPr marL="0" indent="0">
              <a:buNone/>
            </a:pPr>
            <a:r>
              <a:rPr lang="ru-RU" sz="2800" b="1" i="1" dirty="0"/>
              <a:t> забота о здоровье – это важнейший</a:t>
            </a:r>
            <a:endParaRPr lang="ru-RU" sz="2800" b="1" dirty="0"/>
          </a:p>
          <a:p>
            <a:pPr marL="0" indent="0">
              <a:buNone/>
            </a:pPr>
            <a:r>
              <a:rPr lang="ru-RU" sz="2800" b="1" i="1" dirty="0"/>
              <a:t> труд воспитателя. </a:t>
            </a:r>
            <a:endParaRPr lang="ru-RU" sz="2800" b="1" i="1" dirty="0" smtClean="0"/>
          </a:p>
          <a:p>
            <a:pPr marL="0" indent="0">
              <a:buNone/>
            </a:pPr>
            <a:r>
              <a:rPr lang="ru-RU" sz="2800" b="1" i="1" dirty="0" smtClean="0"/>
              <a:t>От </a:t>
            </a:r>
            <a:r>
              <a:rPr lang="ru-RU" sz="2800" b="1" i="1" dirty="0"/>
              <a:t>жизнерадостности, </a:t>
            </a:r>
            <a:r>
              <a:rPr lang="ru-RU" sz="2800" b="1" i="1" dirty="0" smtClean="0"/>
              <a:t>              </a:t>
            </a:r>
          </a:p>
          <a:p>
            <a:pPr marL="0" indent="0">
              <a:buNone/>
            </a:pPr>
            <a:r>
              <a:rPr lang="ru-RU" sz="2800" b="1" i="1" dirty="0" smtClean="0"/>
              <a:t>бодрости </a:t>
            </a:r>
            <a:r>
              <a:rPr lang="ru-RU" sz="2800" b="1" i="1" dirty="0"/>
              <a:t>детей зависит их духовная жизнь,</a:t>
            </a:r>
            <a:endParaRPr lang="ru-RU" sz="2800" b="1" dirty="0"/>
          </a:p>
          <a:p>
            <a:pPr marL="0" indent="0">
              <a:buNone/>
            </a:pPr>
            <a:r>
              <a:rPr lang="ru-RU" sz="2800" b="1" i="1" dirty="0" smtClean="0"/>
              <a:t>мировоззрение</a:t>
            </a:r>
            <a:r>
              <a:rPr lang="ru-RU" sz="2800" b="1" i="1" dirty="0"/>
              <a:t>, умственное </a:t>
            </a:r>
            <a:r>
              <a:rPr lang="ru-RU" sz="2800" b="1" i="1" dirty="0" smtClean="0"/>
              <a:t>развитие,</a:t>
            </a:r>
            <a:endParaRPr lang="ru-RU" sz="2800" b="1" dirty="0"/>
          </a:p>
          <a:p>
            <a:pPr marL="0" indent="0">
              <a:buNone/>
            </a:pPr>
            <a:r>
              <a:rPr lang="ru-RU" sz="2800" b="1" i="1" dirty="0" smtClean="0"/>
              <a:t>прочность </a:t>
            </a:r>
            <a:r>
              <a:rPr lang="ru-RU" sz="2800" b="1" i="1" dirty="0"/>
              <a:t>знаний, вера в свои силы».</a:t>
            </a:r>
            <a:endParaRPr lang="ru-RU" sz="2800" b="1" dirty="0"/>
          </a:p>
          <a:p>
            <a:pPr marL="0" indent="0" algn="r">
              <a:buNone/>
            </a:pPr>
            <a:r>
              <a:rPr lang="ru-RU" b="1" i="1" dirty="0"/>
              <a:t>В.А. Сухомлинский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7917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1700808"/>
            <a:ext cx="7812856" cy="4425355"/>
          </a:xfrm>
        </p:spPr>
        <p:txBody>
          <a:bodyPr>
            <a:noAutofit/>
          </a:bodyPr>
          <a:lstStyle/>
          <a:p>
            <a:r>
              <a:rPr lang="ru-RU" sz="2800" b="1" dirty="0"/>
              <a:t>«</a:t>
            </a:r>
            <a:r>
              <a:rPr lang="ru-RU" sz="2800" b="1" dirty="0" smtClean="0"/>
              <a:t>Словарь </a:t>
            </a:r>
            <a:r>
              <a:rPr lang="ru-RU" sz="2800" b="1" dirty="0"/>
              <a:t>русского языка» С.И. Ожегова: «Правильная, нормальная деятельность организма». </a:t>
            </a:r>
            <a:endParaRPr lang="ru-RU" sz="2800" b="1" dirty="0" smtClean="0"/>
          </a:p>
          <a:p>
            <a:r>
              <a:rPr lang="ru-RU" sz="2800" b="1" dirty="0" smtClean="0"/>
              <a:t>В </a:t>
            </a:r>
            <a:r>
              <a:rPr lang="ru-RU" sz="2800" b="1" dirty="0"/>
              <a:t>Уставе Всемирной Организации Здравоохранения (ВОЗ) говорится, </a:t>
            </a:r>
            <a:r>
              <a:rPr lang="ru-RU" sz="2800" b="1" dirty="0" smtClean="0"/>
              <a:t>что</a:t>
            </a:r>
          </a:p>
          <a:p>
            <a:pPr marL="0" indent="0" algn="ctr">
              <a:buNone/>
            </a:pPr>
            <a:r>
              <a:rPr lang="ru-RU" sz="2800" b="1" dirty="0" smtClean="0"/>
              <a:t> </a:t>
            </a:r>
            <a:r>
              <a:rPr lang="ru-RU" sz="2800" b="1" i="1" u="sng" dirty="0"/>
              <a:t>здоровье – это</a:t>
            </a:r>
            <a:r>
              <a:rPr lang="ru-RU" sz="2800" b="1" dirty="0"/>
              <a:t> не только отсутствие болезней или физических дефектов, но и полное </a:t>
            </a:r>
            <a:r>
              <a:rPr lang="ru-RU" sz="2800" b="1" i="1" u="sng" dirty="0"/>
              <a:t>физическое, психическое и социальное благополучие</a:t>
            </a:r>
            <a:r>
              <a:rPr lang="ru-RU" sz="2800" b="1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Что такое здоровье?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61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7" y="1700808"/>
            <a:ext cx="8424936" cy="442535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1.6. Стандарт направлен на решение следующих задач: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1)</a:t>
            </a:r>
            <a:r>
              <a:rPr lang="ru-RU" dirty="0" smtClean="0"/>
              <a:t> Охрана и укрепление </a:t>
            </a:r>
            <a:r>
              <a:rPr lang="ru-RU" dirty="0"/>
              <a:t>физического и психического здоровья детей, в том числе их эмоционального </a:t>
            </a:r>
            <a:r>
              <a:rPr lang="ru-RU" dirty="0" smtClean="0"/>
              <a:t>благополучия.</a:t>
            </a:r>
          </a:p>
          <a:p>
            <a:pPr marL="0" indent="0">
              <a:buNone/>
            </a:pPr>
            <a:r>
              <a:rPr lang="ru-RU" dirty="0" smtClean="0"/>
              <a:t>6) </a:t>
            </a:r>
            <a:r>
              <a:rPr lang="ru-RU" b="1" dirty="0" smtClean="0"/>
              <a:t>Формирования</a:t>
            </a:r>
            <a:r>
              <a:rPr lang="ru-RU" dirty="0" smtClean="0"/>
              <a:t> </a:t>
            </a:r>
            <a:r>
              <a:rPr lang="ru-RU" dirty="0"/>
              <a:t>общей культуры личности детей, в том числе </a:t>
            </a:r>
            <a:r>
              <a:rPr lang="ru-RU" b="1" dirty="0"/>
              <a:t>ценностей здорового образа </a:t>
            </a:r>
            <a:r>
              <a:rPr lang="ru-RU" b="1" dirty="0" smtClean="0"/>
              <a:t>жизни</a:t>
            </a:r>
            <a:r>
              <a:rPr lang="ru-RU" dirty="0" smtClean="0"/>
              <a:t>… </a:t>
            </a:r>
          </a:p>
          <a:p>
            <a:pPr marL="0" indent="0">
              <a:buNone/>
            </a:pPr>
            <a:r>
              <a:rPr lang="ru-RU" dirty="0"/>
              <a:t>9) </a:t>
            </a:r>
            <a:r>
              <a:rPr lang="ru-RU" dirty="0" smtClean="0"/>
              <a:t>Обеспечения </a:t>
            </a:r>
            <a:r>
              <a:rPr lang="ru-RU" b="1" dirty="0"/>
              <a:t>психолого-педагогической</a:t>
            </a:r>
            <a:r>
              <a:rPr lang="ru-RU" dirty="0"/>
              <a:t> </a:t>
            </a:r>
            <a:r>
              <a:rPr lang="ru-RU" b="1" dirty="0"/>
              <a:t>поддержки семьи </a:t>
            </a:r>
            <a:r>
              <a:rPr lang="ru-RU" dirty="0"/>
              <a:t>и повышения компетентности родителей (законных представителей) </a:t>
            </a:r>
            <a:r>
              <a:rPr lang="ru-RU" b="1" dirty="0"/>
              <a:t>в вопросах </a:t>
            </a:r>
            <a:r>
              <a:rPr lang="ru-RU" dirty="0"/>
              <a:t>развития и образования, </a:t>
            </a:r>
            <a:r>
              <a:rPr lang="ru-RU" b="1" dirty="0"/>
              <a:t>охраны и укрепления здоровья детей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ФГОС дошкольного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62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51125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опыта в следующих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видах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детей: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связанной с выполнением упражнений, направленных на развитие таких физических качеств, как координация и гибкость;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 (ходьба, бег, мягкие прыжки, повороты в обе стороны),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представлений о некоторых видах спорта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подвижными играми с правилами; </a:t>
            </a:r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целенаправленности и 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двигательной сфере; </a:t>
            </a:r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ценностей здорового образа жизни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Образовательная область «Физическое развитие»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036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8702343"/>
              </p:ext>
            </p:extLst>
          </p:nvPr>
        </p:nvGraphicFramePr>
        <p:xfrm>
          <a:off x="755576" y="1772816"/>
          <a:ext cx="740886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4032448" cy="1152128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Физкультурно-оздоровительные технологии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644008" y="1340768"/>
            <a:ext cx="3904076" cy="5090120"/>
          </a:xfrm>
        </p:spPr>
        <p:txBody>
          <a:bodyPr>
            <a:normAutofit fontScale="92500"/>
          </a:bodyPr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Двигательный режим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Прогулка 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Динамические паузы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Закаливание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Гимнастика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Самомассаж 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Подвижные и спортивные игры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Спортивные развлечения, праздники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Дни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здоровья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ü"/>
            </a:pP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Работа\папки передвижки\фоны\шаблоны спорт\sports_fons\14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8" y="2636912"/>
            <a:ext cx="4176464" cy="27363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644008" y="1900397"/>
            <a:ext cx="4104456" cy="4641379"/>
          </a:xfrm>
        </p:spPr>
        <p:txBody>
          <a:bodyPr>
            <a:normAutofit fontScale="92500"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Пальчиковая гимнастика 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Артикуляционная гимнастика 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Гимнастика для глаз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Дыхательная гимнастика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Познавательные занятия: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ru-RU" b="1" dirty="0" smtClean="0"/>
              <a:t>           «Азбука здоровья»,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ru-RU" b="1" dirty="0" smtClean="0"/>
              <a:t>           «Я и мое тело», 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ru-RU" b="1" dirty="0" smtClean="0"/>
              <a:t>           «Виды спорта», 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ru-RU" b="1" dirty="0" smtClean="0"/>
              <a:t>           «Безопасность».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Образовательные проекты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</a:rPr>
              <a:t>Образовательные технологии</a:t>
            </a:r>
            <a:endParaRPr lang="ru-RU" sz="36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754864" cy="21671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7"/>
            <a:ext cx="3213836" cy="21407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1628800"/>
            <a:ext cx="7992888" cy="48245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/>
              <a:t>1)</a:t>
            </a:r>
            <a:r>
              <a:rPr lang="ru-RU" dirty="0"/>
              <a:t> уважение взрослых к человеческому достоинству детей, формирование и поддержка их положительной самооценки, уверенности в собственных возможностях и способностях;</a:t>
            </a:r>
          </a:p>
          <a:p>
            <a:pPr marL="0" indent="0">
              <a:buNone/>
            </a:pPr>
            <a:r>
              <a:rPr lang="ru-RU" b="1" dirty="0"/>
              <a:t>4) </a:t>
            </a:r>
            <a:r>
              <a:rPr lang="ru-RU" dirty="0"/>
              <a:t>поддержка взрослыми положительного, доброжелательного отношения детей друг к другу и взаимодействия детей друг с другом в разных видах деятельности;</a:t>
            </a:r>
          </a:p>
          <a:p>
            <a:pPr marL="0" indent="0">
              <a:buNone/>
            </a:pPr>
            <a:r>
              <a:rPr lang="ru-RU" b="1" dirty="0"/>
              <a:t>7)</a:t>
            </a:r>
            <a:r>
              <a:rPr lang="ru-RU" dirty="0"/>
              <a:t> защита детей от всех форм физического и психического </a:t>
            </a:r>
            <a:r>
              <a:rPr lang="ru-RU" dirty="0" smtClean="0"/>
              <a:t>насилия;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8)</a:t>
            </a:r>
            <a:r>
              <a:rPr lang="ru-RU" dirty="0"/>
              <a:t> поддержка родителей (законных представителей) в воспитании детей, охране и укреплении их здоровья, вовлечение семей непосредственно в образовательную деятельность.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584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3.2.1</a:t>
            </a:r>
            <a:r>
              <a:rPr lang="ru-RU" sz="2700" b="1" dirty="0"/>
              <a:t>. Для успешной реализации Программы должны быть обеспечены следующие 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психолого-педагогические </a:t>
            </a:r>
            <a:r>
              <a:rPr lang="ru-RU" sz="2700" b="1" dirty="0"/>
              <a:t>условия: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972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Социально-психологическое благополучия ребенка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59592" y="1936222"/>
            <a:ext cx="3024337" cy="4209332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/>
              <a:t>Релаксация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smtClean="0"/>
              <a:t>Тренинги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err="1" smtClean="0"/>
              <a:t>Психогимнастика</a:t>
            </a:r>
            <a:endParaRPr lang="ru-RU" sz="2400" b="1" dirty="0" smtClean="0"/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err="1" smtClean="0"/>
              <a:t>Арттерапия</a:t>
            </a:r>
            <a:endParaRPr lang="ru-RU" sz="2400" b="1" dirty="0" smtClean="0"/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smtClean="0"/>
              <a:t>Музыкотерапия</a:t>
            </a:r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err="1" smtClean="0"/>
              <a:t>Сказкотерапия</a:t>
            </a:r>
            <a:endParaRPr lang="ru-RU" sz="2400" b="1" dirty="0" smtClean="0"/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err="1" smtClean="0"/>
              <a:t>Цветотерапия</a:t>
            </a:r>
            <a:r>
              <a:rPr lang="ru-RU" sz="2400" b="1" dirty="0" smtClean="0"/>
              <a:t> </a:t>
            </a:r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sz="2400" b="1" dirty="0" err="1" smtClean="0"/>
              <a:t>Игротерапия</a:t>
            </a:r>
            <a:endParaRPr lang="ru-RU" sz="2400" b="1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5580112" y="1883964"/>
            <a:ext cx="3168352" cy="4209332"/>
          </a:xfrm>
        </p:spPr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Утро радостных встреч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Сюрпризные дни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Радуга настроения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Центр уединения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Создание ситуации успеха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Одобрение, поддержка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Социально – коммуникативное развитие </a:t>
            </a:r>
          </a:p>
          <a:p>
            <a:endParaRPr lang="ru-RU" dirty="0"/>
          </a:p>
        </p:txBody>
      </p:sp>
      <p:pic>
        <p:nvPicPr>
          <p:cNvPr id="5" name="Рисунок 4" descr="D:\Работа\папки передвижки\фоны\шаблоны спорт\sports_fons\10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131840" y="1916830"/>
            <a:ext cx="2160240" cy="36724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трелка вправо 2"/>
          <p:cNvSpPr/>
          <p:nvPr/>
        </p:nvSpPr>
        <p:spPr>
          <a:xfrm rot="5400000">
            <a:off x="1145473" y="5634099"/>
            <a:ext cx="576064" cy="216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81377" y="6106622"/>
            <a:ext cx="230425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Психолог 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382034"/>
            <a:ext cx="268287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5858271" y="6029216"/>
            <a:ext cx="2160240" cy="7245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Воспитатель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9" y="1916832"/>
            <a:ext cx="8568952" cy="468052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Достижение стабильных качественных показателей оздоровительной работы: </a:t>
            </a:r>
            <a:r>
              <a:rPr lang="ru-RU" b="1" dirty="0" smtClean="0"/>
              <a:t>снижение уровня заболеваемости детей</a:t>
            </a:r>
            <a:r>
              <a:rPr lang="ru-RU" dirty="0" smtClean="0"/>
              <a:t>, увеличение количества дней, проведенных ребенком в детском саду, снижение количества </a:t>
            </a:r>
            <a:r>
              <a:rPr lang="ru-RU" dirty="0" err="1" smtClean="0"/>
              <a:t>частоболеющих</a:t>
            </a:r>
            <a:r>
              <a:rPr lang="ru-RU" dirty="0" smtClean="0"/>
              <a:t> детей.</a:t>
            </a:r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b="1" dirty="0" smtClean="0"/>
              <a:t>Создание современной предметно-развивающей среды</a:t>
            </a:r>
            <a:r>
              <a:rPr lang="ru-RU" dirty="0" smtClean="0"/>
              <a:t>, обеспечивающей охрану и укрепление физического и эмоционального здоровья детей: комфорт и безопасность условий пребывания детей дошкольного возраста в детском саду,  оборудование центров двигательной активности детей в группах; соответствие физкультурного оборудования и инвентаря программным требованиям; гарантия безопасности.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dirty="0"/>
              <a:t>Ребенок </a:t>
            </a:r>
            <a:r>
              <a:rPr lang="ru-RU" b="1" dirty="0"/>
              <a:t>владеет </a:t>
            </a:r>
            <a:r>
              <a:rPr lang="ru-RU" b="1" dirty="0" err="1"/>
              <a:t>здоровьесберегающими</a:t>
            </a:r>
            <a:r>
              <a:rPr lang="ru-RU" b="1" dirty="0"/>
              <a:t> умениями</a:t>
            </a:r>
            <a:r>
              <a:rPr lang="ru-RU" dirty="0"/>
              <a:t>: навыками личной гигиены, может определять состояние своего здоровья . Может оказать элементарную помощь самому себе и другому (промыть ранку, обработать ее, приложить холод к ушибу, обратиться за помощью ко взрослому). </a:t>
            </a:r>
            <a:r>
              <a:rPr lang="ru-RU" dirty="0" smtClean="0"/>
              <a:t>Проявляет самостоятельность.</a:t>
            </a:r>
            <a:endParaRPr lang="ru-RU" dirty="0"/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Осознание взрослыми и детьми </a:t>
            </a:r>
            <a:r>
              <a:rPr lang="ru-RU" b="1" dirty="0" smtClean="0"/>
              <a:t>понятия «Здоровье», «Здоровый образ жизни» </a:t>
            </a:r>
            <a:r>
              <a:rPr lang="ru-RU" dirty="0" smtClean="0"/>
              <a:t>и осознание прямой зависимости образа жизни на состояние здоровья. Ребенок понимает</a:t>
            </a:r>
            <a:r>
              <a:rPr lang="ru-RU" dirty="0"/>
              <a:t>, как поддержать, укрепить и сохранить </a:t>
            </a:r>
            <a:r>
              <a:rPr lang="ru-RU" dirty="0" smtClean="0"/>
              <a:t>здоровье. Воспитано </a:t>
            </a:r>
            <a:r>
              <a:rPr lang="ru-RU" dirty="0"/>
              <a:t>ценностное отношение детей к здоровью и человеческой </a:t>
            </a:r>
            <a:r>
              <a:rPr lang="ru-RU" dirty="0" smtClean="0"/>
              <a:t>жизни. </a:t>
            </a:r>
            <a:endParaRPr lang="ru-RU" dirty="0"/>
          </a:p>
          <a:p>
            <a:pPr lvl="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b="1" dirty="0" smtClean="0"/>
              <a:t>Сформированы знания</a:t>
            </a:r>
            <a:r>
              <a:rPr lang="ru-RU" dirty="0" smtClean="0"/>
              <a:t> о правильном питании, витаминах, полезной и вредной пище, строении тела человека, безопасности.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Результаты внедрения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технологий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295400" y="1196975"/>
            <a:ext cx="7848600" cy="53768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i="1" dirty="0" smtClean="0"/>
              <a:t>Здоровье ребенка превыше всего,</a:t>
            </a:r>
          </a:p>
          <a:p>
            <a:pPr algn="ctr">
              <a:buNone/>
            </a:pPr>
            <a:r>
              <a:rPr lang="ru-RU" sz="3200" i="1" dirty="0" smtClean="0"/>
              <a:t>Богатство земли не заменит его.</a:t>
            </a:r>
          </a:p>
          <a:p>
            <a:pPr algn="ctr">
              <a:buNone/>
            </a:pPr>
            <a:r>
              <a:rPr lang="ru-RU" sz="3200" i="1" dirty="0" smtClean="0"/>
              <a:t>Здоровье не купишь, никто не продаст.</a:t>
            </a:r>
          </a:p>
          <a:p>
            <a:pPr algn="ctr">
              <a:buNone/>
            </a:pPr>
            <a:r>
              <a:rPr lang="ru-RU" sz="3200" i="1" dirty="0" smtClean="0"/>
              <a:t>Его берегите, как сердце, как глаз.</a:t>
            </a:r>
          </a:p>
          <a:p>
            <a:pPr algn="ctr">
              <a:buNone/>
            </a:pPr>
            <a:endParaRPr lang="ru-RU" sz="3200" dirty="0" smtClean="0"/>
          </a:p>
          <a:p>
            <a:pPr algn="r">
              <a:buNone/>
            </a:pPr>
            <a:r>
              <a:rPr lang="ru-RU" sz="3200" dirty="0" smtClean="0"/>
              <a:t>Жамбыл </a:t>
            </a:r>
            <a:r>
              <a:rPr lang="ru-RU" sz="3200" dirty="0" err="1" smtClean="0"/>
              <a:t>Жабаев</a:t>
            </a:r>
            <a:endParaRPr lang="ru-RU" sz="3200" dirty="0" smtClean="0"/>
          </a:p>
          <a:p>
            <a:pPr algn="r">
              <a:buNone/>
            </a:pPr>
            <a:r>
              <a:rPr lang="ru-RU" sz="2000" dirty="0" smtClean="0"/>
              <a:t>Казахский народный поэт - акын</a:t>
            </a:r>
          </a:p>
          <a:p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4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</TotalTime>
  <Words>705</Words>
  <Application>Microsoft Office PowerPoint</Application>
  <PresentationFormat>Экран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Здоровьесберегающие  технологии  в работе воспитателя детского сада</vt:lpstr>
      <vt:lpstr>Презентация PowerPoint</vt:lpstr>
      <vt:lpstr>Что такое здоровье?</vt:lpstr>
      <vt:lpstr>ФГОС дошкольного образования</vt:lpstr>
      <vt:lpstr>Образовательная область «Физическое развитие»</vt:lpstr>
      <vt:lpstr>Презентация PowerPoint</vt:lpstr>
      <vt:lpstr>Физкультурно-оздоровительные технологии</vt:lpstr>
      <vt:lpstr>Образовательные технологии</vt:lpstr>
      <vt:lpstr> 3.2.1. Для успешной реализации Программы должны быть обеспечены следующие  психолого-педагогические условия: </vt:lpstr>
      <vt:lpstr>Социально-психологическое благополучия ребенка</vt:lpstr>
      <vt:lpstr>Результаты внедрения здоровьесберегающих технологий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здоровьесберегающих технологий в ДОУ</dc:title>
  <dc:creator>Сотрудники</dc:creator>
  <cp:lastModifiedBy>admin</cp:lastModifiedBy>
  <cp:revision>59</cp:revision>
  <dcterms:created xsi:type="dcterms:W3CDTF">2013-11-20T04:17:53Z</dcterms:created>
  <dcterms:modified xsi:type="dcterms:W3CDTF">2016-11-21T03:45:01Z</dcterms:modified>
</cp:coreProperties>
</file>